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379" r:id="rId2"/>
    <p:sldId id="383" r:id="rId3"/>
    <p:sldId id="382" r:id="rId4"/>
    <p:sldId id="381" r:id="rId5"/>
    <p:sldId id="378" r:id="rId6"/>
    <p:sldId id="384" r:id="rId7"/>
    <p:sldId id="359" r:id="rId8"/>
    <p:sldId id="372" r:id="rId9"/>
    <p:sldId id="375" r:id="rId10"/>
    <p:sldId id="373" r:id="rId11"/>
    <p:sldId id="376" r:id="rId12"/>
    <p:sldId id="377" r:id="rId13"/>
    <p:sldId id="371" r:id="rId14"/>
    <p:sldId id="360" r:id="rId15"/>
    <p:sldId id="361" r:id="rId16"/>
    <p:sldId id="362" r:id="rId17"/>
    <p:sldId id="363" r:id="rId18"/>
    <p:sldId id="364" r:id="rId19"/>
    <p:sldId id="366" r:id="rId20"/>
    <p:sldId id="367" r:id="rId21"/>
    <p:sldId id="368" r:id="rId22"/>
    <p:sldId id="369" r:id="rId23"/>
    <p:sldId id="370" r:id="rId24"/>
    <p:sldId id="365" r:id="rId25"/>
    <p:sldId id="349" r:id="rId26"/>
    <p:sldId id="350" r:id="rId27"/>
    <p:sldId id="351" r:id="rId28"/>
    <p:sldId id="352" r:id="rId29"/>
    <p:sldId id="353" r:id="rId30"/>
    <p:sldId id="354" r:id="rId31"/>
    <p:sldId id="355" r:id="rId32"/>
    <p:sldId id="356" r:id="rId33"/>
    <p:sldId id="357" r:id="rId34"/>
    <p:sldId id="358" r:id="rId35"/>
    <p:sldId id="279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58"/>
    <p:restoredTop sz="91401"/>
  </p:normalViewPr>
  <p:slideViewPr>
    <p:cSldViewPr snapToGrid="0" snapToObjects="1">
      <p:cViewPr varScale="1">
        <p:scale>
          <a:sx n="141" d="100"/>
          <a:sy n="141" d="100"/>
        </p:scale>
        <p:origin x="5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9AF6D6-1DB0-1244-9B25-5A6D343B9057}" type="datetimeFigureOut">
              <a:rPr lang="en-US" smtClean="0"/>
              <a:t>9/23/20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869292-6ADB-0549-B350-F2240BA4F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836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3964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Recently the WNBA led the sports world in going on a strike to further publicize this issue, and other sports </a:t>
            </a:r>
            <a:r>
              <a:rPr lang="en-US" dirty="0" err="1"/>
              <a:t>leaguse</a:t>
            </a:r>
            <a:r>
              <a:rPr lang="en-US" dirty="0"/>
              <a:t> followed.</a:t>
            </a:r>
          </a:p>
          <a:p>
            <a:r>
              <a:rPr lang="en-US" dirty="0" err="1"/>
              <a:t>ScholarStrike</a:t>
            </a:r>
            <a:r>
              <a:rPr lang="en-US" dirty="0"/>
              <a:t> was a reaction by academics in support of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9992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Rather than cancel class, I’ll list here terms that are worth searching for to educate your self a bit about what’s going on.  We will share these terms in the slack.</a:t>
            </a:r>
          </a:p>
          <a:p>
            <a:r>
              <a:rPr lang="en-US" dirty="0"/>
              <a:t>These are issues that I am not an expert in either, but I am happy to discuss these in recitation or OH.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16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3452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4354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05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Supposed to be a two day strike where you don’t do any professor related tasks and learn about BLM and challenges of underrepresented people, and what can be done to help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51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where all of this started and popularized this year, which, for me was the black lives matter protests.</a:t>
            </a:r>
          </a:p>
          <a:p>
            <a:r>
              <a:rPr lang="en-US" dirty="0"/>
              <a:t>BLM has been around for many years, but the very public, and unfair, murders of black people by police ignited the movement</a:t>
            </a:r>
          </a:p>
          <a:p>
            <a:r>
              <a:rPr lang="en-US" dirty="0"/>
              <a:t>For instance, </a:t>
            </a:r>
            <a:r>
              <a:rPr lang="en-US" dirty="0" err="1"/>
              <a:t>geore</a:t>
            </a:r>
            <a:r>
              <a:rPr lang="en-US" dirty="0"/>
              <a:t> </a:t>
            </a:r>
            <a:r>
              <a:rPr lang="en-US" dirty="0" err="1"/>
              <a:t>floyd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284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Breonna Taylor was a nurse just at home in her apartment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018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Linden Cameron was a 13 year old shot in the back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4659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Daniel Prude who was pinned and hooded by officers, who then blamed it on drug overdose, which leverages deep seated biases about black people.</a:t>
            </a:r>
          </a:p>
          <a:p>
            <a:r>
              <a:rPr lang="en-US" dirty="0"/>
              <a:t>These events are tragic, and simply symptoms of a deep disparity between African </a:t>
            </a:r>
            <a:r>
              <a:rPr lang="en-US" dirty="0" err="1"/>
              <a:t>americans</a:t>
            </a:r>
            <a:r>
              <a:rPr lang="en-US" dirty="0"/>
              <a:t> and the rest of America.</a:t>
            </a:r>
          </a:p>
          <a:p>
            <a:r>
              <a:rPr lang="en-US" dirty="0"/>
              <a:t>The US has historically treated immigrants of all kinds poorly, but African </a:t>
            </a:r>
            <a:r>
              <a:rPr lang="en-US" dirty="0" err="1"/>
              <a:t>americans</a:t>
            </a:r>
            <a:r>
              <a:rPr lang="en-US" dirty="0"/>
              <a:t> have been systematically oppressed from day one of the nation’s founding.</a:t>
            </a:r>
          </a:p>
          <a:p>
            <a:r>
              <a:rPr lang="en-US" dirty="0"/>
              <a:t>BLM is simply the manifestation of the outrage at this inequity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06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29908-18BC-EC4D-A664-1E884C22F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FF9BBD-6E61-5D42-BA3A-D38B93B53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5B3F0-CABA-C941-A2E6-8DF86D207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92217-078E-ED47-866D-5E16B6DF5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34E80-F639-E24F-98F3-FC09C63CD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18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0CCEB-55B9-2E49-89EB-10D4FA5D1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4F084D-7AC8-2A48-B958-F31514B80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5B056-5E1E-C84D-A88E-F10EC46B6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6EA7C-F71D-2F47-B222-1B4D8949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ED5B7-1596-1F4A-964F-0898FDD8E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292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FDA76F-0E5A-4249-B176-E1994E1367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9FD9E5-8360-374D-986D-404B71F6D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897E7-AD62-6440-AD9F-5D7E408A1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85183-4F65-DC47-9527-BDF569523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74BF7-9D17-C441-A12D-4E51CE9BC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598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8E9CB-C423-8345-B6A3-279502302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32098-CE54-144C-9F13-16791B61D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14DC7-43FC-3E4C-8DF8-7D946CFBE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DCD5B-8D9E-1041-96CA-8219B6386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A2E3C-B716-6044-B226-1888B44B3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012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9B5AF-6366-CA4F-91BD-7E5B594CD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BB5060-8361-2446-8A27-EA747854B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CCA17-11B6-214C-BC55-4F9848F76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E22FC-A757-764F-9BB1-98B1399BC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5B59E-6119-D44B-B9D2-52CB2E495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15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3F2D1-E32C-7646-8FE5-2E9E40E24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272EF-EE2D-0242-AACD-E1F9AE9AC9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3BC7BA-55B0-1E4A-96EE-EF0C0E68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38F50-40A0-D945-8DCA-2C71F7CBD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F43CA-E152-BD4E-B0C4-32954845C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CB7114-A324-A045-83E3-79705FE9D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39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830BD-FA9B-2E43-9122-D5EE6F04E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F73D3-3DBF-C745-8FEA-543AEA989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999410-3988-0F45-BD59-9912D7B40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7A9DF4-4E67-E345-8768-788FE1AD9F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C8E562-310E-F541-B923-1E50C630FC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FBCBE8-9B26-1948-8D9D-77A104A3D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A77AA-815D-054E-B4F0-0A2994568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EC6E7D-791C-884A-9DD2-F275A38FB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051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B8E9A-095A-E548-9B90-56AFE6652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6FAA96-C84E-D240-B67F-FCE34F8B9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9BE89-45F5-4D45-B65F-AA4CAB186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3AB3B9-39C8-E749-909D-0F6946A34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615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709492-C05A-D842-9539-1774D6939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9763A8-3FBF-7347-9D8A-BE5D846B8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9669A3-FADA-654B-94D8-97466D252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126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7FBE4-21B5-A245-B028-21696B09C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CFC81-D4D9-DB4C-9371-4B21A1160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65B70-BDBC-C74C-BD04-B5184A7F0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80474-7502-9342-83A4-062FAB3E0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DB71CD-4381-144E-8156-646902D4E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5AE36A-8C96-F545-9D32-C81AED433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651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7D472-E44A-574C-B10E-F80E00107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46F453-AB0E-DD46-92D6-C76C0BDCDB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644557-3BDC-DE4F-B39B-17F1BDF25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AF9BB-BD75-6A40-8BED-E46C44E2E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0937A-BFB3-9B4E-BFA1-82C3F8301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98472-F330-A946-85E5-CBBC99A6B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139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878272-D45E-8940-A858-A296E3827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EA1BA-AC8D-A647-B20D-A7D86AB6E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9A83E-D6B3-7648-9CD4-E2529E56DC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80CA5B40-14D0-3241-AA75-14C869BD6E31}" type="datetimeFigureOut">
              <a:rPr lang="en-US" smtClean="0"/>
              <a:pPr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928C7-1CA3-AE42-B751-6DEB4BC80F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B84AF-CB00-B44F-BE50-1E15CADED2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750C9F15-D0DD-BA46-8413-FC9F5A6E3D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299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Next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6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927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orms response chart. Question title: How fun was A1?. Number of responses: 13 responses.">
            <a:extLst>
              <a:ext uri="{FF2B5EF4-FFF2-40B4-BE49-F238E27FC236}">
                <a16:creationId xmlns:a16="http://schemas.microsoft.com/office/drawing/2014/main" id="{4D7B382B-F7B9-474B-A7D1-E4D5752B4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79009"/>
            <a:ext cx="7328210" cy="3478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orms response chart. Question title: How educational was A1?. Number of responses: 13 responses.">
            <a:extLst>
              <a:ext uri="{FF2B5EF4-FFF2-40B4-BE49-F238E27FC236}">
                <a16:creationId xmlns:a16="http://schemas.microsoft.com/office/drawing/2014/main" id="{07853036-B0F9-D94D-9F16-8D427206B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328210" cy="3478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394395-F998-D945-916D-4746A0DA3EAC}"/>
              </a:ext>
            </a:extLst>
          </p:cNvPr>
          <p:cNvSpPr txBox="1"/>
          <p:nvPr/>
        </p:nvSpPr>
        <p:spPr>
          <a:xfrm>
            <a:off x="7560526" y="2219093"/>
            <a:ext cx="405899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Avenir Next" panose="020B0503020202020204" pitchFamily="34" charset="0"/>
              </a:rPr>
              <a:t>Main Comments</a:t>
            </a:r>
          </a:p>
          <a:p>
            <a:r>
              <a:rPr lang="en-US" sz="3600" dirty="0">
                <a:latin typeface="Avenir Next" panose="020B0503020202020204" pitchFamily="34" charset="0"/>
              </a:rPr>
              <a:t>Vague Instructions</a:t>
            </a:r>
          </a:p>
          <a:p>
            <a:r>
              <a:rPr lang="en-US" sz="3600" dirty="0">
                <a:latin typeface="Avenir Next" panose="020B0503020202020204" pitchFamily="34" charset="0"/>
              </a:rPr>
              <a:t>Bugs 🙏</a:t>
            </a:r>
          </a:p>
        </p:txBody>
      </p:sp>
    </p:spTree>
    <p:extLst>
      <p:ext uri="{BB962C8B-B14F-4D97-AF65-F5344CB8AC3E}">
        <p14:creationId xmlns:p14="http://schemas.microsoft.com/office/powerpoint/2010/main" val="2902147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1C96C-8C8F-5944-9E4E-C9588F724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46606-BB9F-2D45-8CA7-B87763503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Clear, honest writing</a:t>
            </a:r>
          </a:p>
          <a:p>
            <a:pPr lvl="1"/>
            <a:r>
              <a:rPr lang="en-US" dirty="0"/>
              <a:t>Ability to scale up/out is a big win!</a:t>
            </a:r>
          </a:p>
          <a:p>
            <a:pPr lvl="1"/>
            <a:r>
              <a:rPr lang="en-US" dirty="0"/>
              <a:t>Experiment design + explanation: A+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3799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B7500-A84B-7C4F-BC67-58FA8937B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EADA0-D1F6-7541-B7B5-AF024B486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Weaknesses</a:t>
            </a:r>
          </a:p>
          <a:p>
            <a:pPr lvl="1"/>
            <a:r>
              <a:rPr lang="en-US" dirty="0"/>
              <a:t>Lacks baselines</a:t>
            </a:r>
          </a:p>
          <a:p>
            <a:pPr lvl="1"/>
            <a:r>
              <a:rPr lang="en-US" dirty="0"/>
              <a:t>Aggregation?</a:t>
            </a:r>
          </a:p>
          <a:p>
            <a:pPr lvl="1"/>
            <a:r>
              <a:rPr lang="en-US" dirty="0"/>
              <a:t>Explain terms</a:t>
            </a:r>
          </a:p>
          <a:p>
            <a:endParaRPr lang="en-US" dirty="0"/>
          </a:p>
          <a:p>
            <a:r>
              <a:rPr lang="en-US" dirty="0"/>
              <a:t>How to choose partitioning key?</a:t>
            </a:r>
          </a:p>
          <a:p>
            <a:r>
              <a:rPr lang="en-US" dirty="0"/>
              <a:t>If scales to 1000+ nodes, what bottlenecks?</a:t>
            </a:r>
          </a:p>
          <a:p>
            <a:r>
              <a:rPr lang="en-US"/>
              <a:t>Failure </a:t>
            </a:r>
            <a:r>
              <a:rPr lang="en-US" dirty="0"/>
              <a:t>on recovery?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737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4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3400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A book/article I recently read </a:t>
            </a: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was </a:t>
            </a: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______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1532761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trike="sngStrike" dirty="0"/>
              <a:t>Finish previous class </a:t>
            </a:r>
            <a:r>
              <a:rPr lang="en-US" dirty="0"/>
              <a:t> </a:t>
            </a:r>
            <a:r>
              <a:rPr lang="en-US" b="1" dirty="0"/>
              <a:t>NO NEED!</a:t>
            </a:r>
          </a:p>
          <a:p>
            <a:pPr marL="0" indent="0">
              <a:buNone/>
            </a:pPr>
            <a:r>
              <a:rPr lang="en-US" dirty="0"/>
              <a:t>Single Machine Joins.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paper reviews in pairs?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87B36-FA8D-DF43-95D9-E846C53F2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0399" y="3305047"/>
            <a:ext cx="1287708" cy="1545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B2ADB9-5834-8A4A-A365-993F45B026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6096000" y="3402496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0345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trike="sngStrike" dirty="0"/>
              <a:t>Finish previous class </a:t>
            </a:r>
            <a:r>
              <a:rPr lang="en-US" dirty="0"/>
              <a:t> </a:t>
            </a:r>
            <a:r>
              <a:rPr lang="en-US" b="1" dirty="0"/>
              <a:t>NO NEED!</a:t>
            </a:r>
          </a:p>
          <a:p>
            <a:pPr marL="0" indent="0">
              <a:buNone/>
            </a:pPr>
            <a:r>
              <a:rPr lang="en-US" dirty="0"/>
              <a:t>Single Machine Joins.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paper reviews in pairs?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random pairing each week?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87B36-FA8D-DF43-95D9-E846C53F2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981" y="4418229"/>
            <a:ext cx="1287708" cy="1545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B2ADB9-5834-8A4A-A365-993F45B026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6599582" y="4515678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2283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Is a hot dog a sandwich?   Discuss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17576852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CD9EE-281D-7343-AC53-1C88E91FB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E3779-796B-E64C-8598-7978BBBA5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Novelty</a:t>
            </a:r>
          </a:p>
          <a:p>
            <a:r>
              <a:rPr lang="en-US" dirty="0"/>
              <a:t>Theoretical guarantees</a:t>
            </a:r>
          </a:p>
          <a:p>
            <a:r>
              <a:rPr lang="en-US" dirty="0"/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4004757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775039-56C5-7C42-B219-2A673BD4B3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3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0B385A-3329-1749-A790-7A58F8D886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27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Agree or disagree</a:t>
            </a: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Batman is a criminal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23365943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8634" y="1429823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700241" y="2755387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410596" y="5118597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51058" y="1590662"/>
            <a:ext cx="4655876" cy="4935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My</a:t>
            </a: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 favorite morning drink is </a:t>
            </a: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</a:t>
            </a:r>
          </a:p>
          <a:p>
            <a:pPr marL="0" indent="0" algn="ctr">
              <a:buNone/>
            </a:pPr>
            <a:r>
              <a:rPr lang="en-US" sz="2400" i="1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(as much detail as you wish)</a:t>
            </a:r>
            <a:endParaRPr lang="en-US" sz="3200" i="1" dirty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90"/>
          <a:stretch/>
        </p:blipFill>
        <p:spPr>
          <a:xfrm>
            <a:off x="1806563" y="5377698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5019238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Multi-dimensional indexing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A1 is out, due 9/20</a:t>
            </a:r>
          </a:p>
        </p:txBody>
      </p:sp>
    </p:spTree>
    <p:extLst>
      <p:ext uri="{BB962C8B-B14F-4D97-AF65-F5344CB8AC3E}">
        <p14:creationId xmlns:p14="http://schemas.microsoft.com/office/powerpoint/2010/main" val="15935948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Share your favorite quick cooking recipe, </a:t>
            </a:r>
          </a:p>
          <a:p>
            <a:pPr marL="0" indent="0" algn="ctr">
              <a:buNone/>
            </a:pPr>
            <a:r>
              <a:rPr lang="en-US" dirty="0"/>
              <a:t>or what you would like to cook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9308127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CD9EE-281D-7343-AC53-1C88E91FB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E3779-796B-E64C-8598-7978BBBA5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Novelty</a:t>
            </a:r>
          </a:p>
          <a:p>
            <a:r>
              <a:rPr lang="en-US" dirty="0"/>
              <a:t>Theoretical guarantees</a:t>
            </a:r>
          </a:p>
          <a:p>
            <a:r>
              <a:rPr lang="en-US" dirty="0"/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11565950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9BE8D-6482-534A-A57B-39B45C2D2C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328080-CF5C-4A44-9D12-D9DD3B91EB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5556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5381" y="767214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686988" y="2092778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397343" y="4455988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805" y="928053"/>
            <a:ext cx="4655876" cy="5562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enable mic &amp; say: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“Hi, this is _</a:t>
            </a:r>
            <a:r>
              <a:rPr lang="en-US" sz="3200" u="sng" dirty="0">
                <a:latin typeface="Avenir Next" panose="020B0503020202020204" pitchFamily="34" charset="0"/>
                <a:cs typeface="Arial" panose="020B0604020202020204" pitchFamily="34" charset="0"/>
              </a:rPr>
              <a:t>(name)</a:t>
            </a: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_,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I ate ___________ for breakfast”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Click           when done 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1183710" y="4715089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5968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Walk through</a:t>
            </a:r>
          </a:p>
          <a:p>
            <a:pPr marL="0" indent="0">
              <a:buNone/>
            </a:pPr>
            <a:r>
              <a:rPr lang="en-US" dirty="0"/>
              <a:t>A0</a:t>
            </a:r>
          </a:p>
          <a:p>
            <a:pPr marL="0" indent="0">
              <a:buNone/>
            </a:pPr>
            <a:r>
              <a:rPr lang="en-US" dirty="0"/>
              <a:t>Paper Reviews</a:t>
            </a:r>
          </a:p>
          <a:p>
            <a:pPr marL="0" indent="0">
              <a:buNone/>
            </a:pPr>
            <a:r>
              <a:rPr lang="en-US" dirty="0"/>
              <a:t>Project list is up (still evolving)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Course goal</a:t>
            </a:r>
          </a:p>
          <a:p>
            <a:pPr marL="0" indent="0">
              <a:buNone/>
            </a:pPr>
            <a:r>
              <a:rPr lang="en-US" dirty="0"/>
              <a:t>You feel comfortable reading papers + conducting research</a:t>
            </a:r>
          </a:p>
          <a:p>
            <a:pPr marL="0" indent="0">
              <a:buNone/>
            </a:pPr>
            <a:r>
              <a:rPr lang="en-US" dirty="0"/>
              <a:t>Research ~ answering your own questions</a:t>
            </a:r>
          </a:p>
        </p:txBody>
      </p:sp>
    </p:spTree>
    <p:extLst>
      <p:ext uri="{BB962C8B-B14F-4D97-AF65-F5344CB8AC3E}">
        <p14:creationId xmlns:p14="http://schemas.microsoft.com/office/powerpoint/2010/main" val="24891922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Review classic DBMS components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Notes on w6113.github.io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3353B0-C7A0-5049-959F-38958D3F2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688" y="3983590"/>
            <a:ext cx="8477420" cy="3030930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7C2DB4DC-5C21-B246-8B64-13709BAFEC82}"/>
              </a:ext>
            </a:extLst>
          </p:cNvPr>
          <p:cNvSpPr/>
          <p:nvPr/>
        </p:nvSpPr>
        <p:spPr>
          <a:xfrm rot="1235702">
            <a:off x="3504178" y="601370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F5458F50-5FAC-3544-8B36-16B360FCED4D}"/>
              </a:ext>
            </a:extLst>
          </p:cNvPr>
          <p:cNvSpPr/>
          <p:nvPr/>
        </p:nvSpPr>
        <p:spPr>
          <a:xfrm rot="13481599">
            <a:off x="7946280" y="632391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6922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FE028D-EACC-5E47-8BD7-24B4A007EF13}"/>
              </a:ext>
            </a:extLst>
          </p:cNvPr>
          <p:cNvSpPr txBox="1"/>
          <p:nvPr/>
        </p:nvSpPr>
        <p:spPr>
          <a:xfrm>
            <a:off x="3996643" y="3013502"/>
            <a:ext cx="41987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venir Next" panose="020B0503020202020204" pitchFamily="34" charset="0"/>
              </a:rPr>
              <a:t>#</a:t>
            </a:r>
            <a:r>
              <a:rPr lang="en-US" sz="4800" dirty="0" err="1">
                <a:solidFill>
                  <a:schemeClr val="bg1"/>
                </a:solidFill>
                <a:latin typeface="Avenir Next" panose="020B0503020202020204" pitchFamily="34" charset="0"/>
              </a:rPr>
              <a:t>ScholarStrike</a:t>
            </a:r>
            <a:endParaRPr lang="en-US" sz="4800" dirty="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85198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D2D373-E715-A745-88D3-5C5D253FF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081" y="1330035"/>
            <a:ext cx="6277838" cy="620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507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8D2A-B50F-6F4C-91AD-1C361FC3C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5B863-2F06-0F44-B969-51C408C4A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Project proposals due 10/1</a:t>
            </a:r>
          </a:p>
          <a:p>
            <a:pPr marL="0" indent="0">
              <a:buNone/>
            </a:pPr>
            <a:r>
              <a:rPr lang="en-US" dirty="0"/>
              <a:t>A2 due 10/4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Sign up to lead a class (link on website, slack)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92612E-49F9-244C-8C5E-3BC1E34D4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750" y="4147228"/>
            <a:ext cx="5539408" cy="432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1806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E4F636-8F88-E04F-B5CE-9D75FE43D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9433" y="1468481"/>
            <a:ext cx="8413040" cy="538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4645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7187C5-C207-244C-B09E-994F87626C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126"/>
          <a:stretch/>
        </p:blipFill>
        <p:spPr>
          <a:xfrm>
            <a:off x="1500281" y="1448790"/>
            <a:ext cx="9500196" cy="540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5962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4A207-2447-B947-B9C3-F192E168CE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756"/>
          <a:stretch/>
        </p:blipFill>
        <p:spPr>
          <a:xfrm>
            <a:off x="1580423" y="1472541"/>
            <a:ext cx="9031155" cy="538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3401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8DCD4-11D8-A346-83B9-453EC2594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B7C23-A0F4-C74B-B210-6C0BB0D37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8ACCC92-EA2A-8746-B71C-70CCA5DF6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50800"/>
            <a:ext cx="10160000" cy="675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20434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9E403-D7B6-F84E-89D2-5D76B7287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Search terms to learn 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AFDED-895B-A547-8C1F-C762139D9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john </a:t>
            </a:r>
            <a:r>
              <a:rPr lang="en-US" sz="4400" dirty="0" err="1">
                <a:solidFill>
                  <a:schemeClr val="bg1"/>
                </a:solidFill>
              </a:rPr>
              <a:t>oliver</a:t>
            </a:r>
            <a:r>
              <a:rPr lang="en-US" sz="4400" dirty="0">
                <a:solidFill>
                  <a:schemeClr val="bg1"/>
                </a:solidFill>
              </a:rPr>
              <a:t> police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Netflix 13th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The case for reparations</a:t>
            </a:r>
          </a:p>
          <a:p>
            <a:pPr marL="0" indent="0">
              <a:buNone/>
            </a:pPr>
            <a:r>
              <a:rPr lang="en-US" sz="4400" dirty="0" err="1">
                <a:solidFill>
                  <a:schemeClr val="bg1"/>
                </a:solidFill>
              </a:rPr>
              <a:t>shutdownstem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689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7BA52-35EA-7A48-ADA9-7B6EC908B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Tasks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95BB1-2C41-CF45-A7F9-D3D40A0F4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Submit reviews for Tuesday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Submit Assignment 0 by 9/13 11:59PM EST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w6113.github.io</a:t>
            </a:r>
          </a:p>
        </p:txBody>
      </p:sp>
    </p:spTree>
    <p:extLst>
      <p:ext uri="{BB962C8B-B14F-4D97-AF65-F5344CB8AC3E}">
        <p14:creationId xmlns:p14="http://schemas.microsoft.com/office/powerpoint/2010/main" val="2823693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dirty="0"/>
              <a:t>9/29	Julia </a:t>
            </a:r>
            <a:r>
              <a:rPr lang="en-US" sz="2200" b="1" dirty="0" err="1"/>
              <a:t>Stoyanovich</a:t>
            </a:r>
            <a:r>
              <a:rPr lang="en-US" sz="2200" b="1" dirty="0"/>
              <a:t> (NYU)</a:t>
            </a:r>
          </a:p>
          <a:p>
            <a:pPr marL="0" indent="0">
              <a:buNone/>
            </a:pPr>
            <a:r>
              <a:rPr lang="en-US" sz="2200" b="1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2857857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Qs.  Provide specific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850217" cy="51673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G1 Writing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What did the paper focus on &amp; </a:t>
            </a:r>
            <a:r>
              <a:rPr lang="en-US" i="1" dirty="0"/>
              <a:t>not</a:t>
            </a:r>
            <a:r>
              <a:rPr lang="en-US" dirty="0"/>
              <a:t> focus on?  Why?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 </a:t>
            </a:r>
            <a:r>
              <a:rPr lang="en-US" b="1" dirty="0" err="1"/>
              <a:t>Contribs</a:t>
            </a:r>
            <a:r>
              <a:rPr lang="en-US" dirty="0"/>
              <a:t>: What is the main contribution?  </a:t>
            </a:r>
          </a:p>
          <a:p>
            <a:pPr marL="0" indent="0">
              <a:buNone/>
            </a:pPr>
            <a:r>
              <a:rPr lang="en-US" dirty="0"/>
              <a:t>Design an example that highlights it against prior work.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 </a:t>
            </a:r>
            <a:r>
              <a:rPr lang="en-US" b="1" dirty="0" err="1"/>
              <a:t>Exps</a:t>
            </a:r>
            <a:r>
              <a:rPr lang="en-US" dirty="0"/>
              <a:t>: Based on the paper’s aims, what </a:t>
            </a:r>
            <a:r>
              <a:rPr lang="en-US" dirty="0" err="1"/>
              <a:t>exps</a:t>
            </a:r>
            <a:r>
              <a:rPr lang="en-US" dirty="0"/>
              <a:t> should they have run?  Did they?  If not, design a specific exp they should have run.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G4  Future</a:t>
            </a:r>
            <a:r>
              <a:rPr lang="en-US" dirty="0"/>
              <a:t>: Describe a major follow up question to study.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3701284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Is a hot dog a sandwich?   Discuss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2519112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5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08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My favorite time of day is</a:t>
            </a:r>
          </a:p>
          <a:p>
            <a:pPr marL="0" indent="0" algn="ctr">
              <a:buNone/>
            </a:pP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______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3479974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E5BC-F9D8-744A-879D-3C5F2CFF4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E0769-D385-EF42-9FE8-67A80A093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Today: multi-machine joins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A2 is out – optimizer!</a:t>
            </a:r>
          </a:p>
          <a:p>
            <a:pPr marL="0" indent="0">
              <a:buNone/>
            </a:pPr>
            <a:r>
              <a:rPr lang="en-US" dirty="0"/>
              <a:t>A1 – what did you learn? What did you already know?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8808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2266</TotalTime>
  <Words>930</Words>
  <Application>Microsoft Macintosh PowerPoint</Application>
  <PresentationFormat>Widescreen</PresentationFormat>
  <Paragraphs>213</Paragraphs>
  <Slides>35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Avenir Next</vt:lpstr>
      <vt:lpstr>Calibri</vt:lpstr>
      <vt:lpstr>Office Theme</vt:lpstr>
      <vt:lpstr>Class 6</vt:lpstr>
      <vt:lpstr>PowerPoint Presentation</vt:lpstr>
      <vt:lpstr>Logistics</vt:lpstr>
      <vt:lpstr>DB seminar talks</vt:lpstr>
      <vt:lpstr>Breakout Qs.  Provide specific examples</vt:lpstr>
      <vt:lpstr>Breakout</vt:lpstr>
      <vt:lpstr>Class 5</vt:lpstr>
      <vt:lpstr>PowerPoint Presentation</vt:lpstr>
      <vt:lpstr>Logistics</vt:lpstr>
      <vt:lpstr>PowerPoint Presentation</vt:lpstr>
      <vt:lpstr>Reviews</vt:lpstr>
      <vt:lpstr>Reviews</vt:lpstr>
      <vt:lpstr>Class 4</vt:lpstr>
      <vt:lpstr>PowerPoint Presentation</vt:lpstr>
      <vt:lpstr>Today’s session</vt:lpstr>
      <vt:lpstr>Today’s session</vt:lpstr>
      <vt:lpstr>Breakout</vt:lpstr>
      <vt:lpstr>Discussion</vt:lpstr>
      <vt:lpstr>Class 3</vt:lpstr>
      <vt:lpstr>PowerPoint Presentation</vt:lpstr>
      <vt:lpstr>Today’s session</vt:lpstr>
      <vt:lpstr>Breakout</vt:lpstr>
      <vt:lpstr>Discussion</vt:lpstr>
      <vt:lpstr>Class 2</vt:lpstr>
      <vt:lpstr>PowerPoint Presentation</vt:lpstr>
      <vt:lpstr>Logistics</vt:lpstr>
      <vt:lpstr>Today’s session</vt:lpstr>
      <vt:lpstr>PowerPoint Presentation</vt:lpstr>
      <vt:lpstr>Black Lives Matter</vt:lpstr>
      <vt:lpstr>Black Lives Matter</vt:lpstr>
      <vt:lpstr>Black Lives Matter</vt:lpstr>
      <vt:lpstr>Black Lives Matter</vt:lpstr>
      <vt:lpstr>PowerPoint Presentation</vt:lpstr>
      <vt:lpstr>Search terms to learn more</vt:lpstr>
      <vt:lpstr>Your Tasks for 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Setup</dc:title>
  <dc:creator>Microsoft Office User</dc:creator>
  <cp:lastModifiedBy>Microsoft Office User</cp:lastModifiedBy>
  <cp:revision>45</cp:revision>
  <dcterms:created xsi:type="dcterms:W3CDTF">2020-09-08T14:06:51Z</dcterms:created>
  <dcterms:modified xsi:type="dcterms:W3CDTF">2020-09-24T15:28:55Z</dcterms:modified>
</cp:coreProperties>
</file>

<file path=docProps/thumbnail.jpeg>
</file>